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9" r:id="rId2"/>
    <p:sldId id="270" r:id="rId3"/>
    <p:sldId id="271" r:id="rId4"/>
    <p:sldId id="277" r:id="rId5"/>
    <p:sldId id="278" r:id="rId6"/>
    <p:sldId id="272" r:id="rId7"/>
    <p:sldId id="273" r:id="rId8"/>
    <p:sldId id="274" r:id="rId9"/>
    <p:sldId id="276" r:id="rId10"/>
    <p:sldId id="27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32"/>
  </p:normalViewPr>
  <p:slideViewPr>
    <p:cSldViewPr snapToGrid="0" snapToObjects="1">
      <p:cViewPr varScale="1">
        <p:scale>
          <a:sx n="122" d="100"/>
          <a:sy n="122" d="100"/>
        </p:scale>
        <p:origin x="114"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40A133-3361-964A-8C55-755F5E466A34}" type="datetimeFigureOut">
              <a:rPr lang="en-US" smtClean="0"/>
              <a:t>10/22/2019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1F3209-4883-0640-954E-B38F02BD19DD}" type="slidenum">
              <a:rPr lang="en-US" smtClean="0"/>
              <a:t>‹Nr.›</a:t>
            </a:fld>
            <a:endParaRPr lang="en-US"/>
          </a:p>
        </p:txBody>
      </p:sp>
    </p:spTree>
    <p:extLst>
      <p:ext uri="{BB962C8B-B14F-4D97-AF65-F5344CB8AC3E}">
        <p14:creationId xmlns:p14="http://schemas.microsoft.com/office/powerpoint/2010/main" val="6360224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1</a:t>
            </a:fld>
            <a:endParaRPr lang="en-US"/>
          </a:p>
        </p:txBody>
      </p:sp>
    </p:spTree>
    <p:extLst>
      <p:ext uri="{BB962C8B-B14F-4D97-AF65-F5344CB8AC3E}">
        <p14:creationId xmlns:p14="http://schemas.microsoft.com/office/powerpoint/2010/main" val="17207752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10</a:t>
            </a:fld>
            <a:endParaRPr lang="en-US"/>
          </a:p>
        </p:txBody>
      </p:sp>
    </p:spTree>
    <p:extLst>
      <p:ext uri="{BB962C8B-B14F-4D97-AF65-F5344CB8AC3E}">
        <p14:creationId xmlns:p14="http://schemas.microsoft.com/office/powerpoint/2010/main" val="2044615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2</a:t>
            </a:fld>
            <a:endParaRPr lang="en-US"/>
          </a:p>
        </p:txBody>
      </p:sp>
    </p:spTree>
    <p:extLst>
      <p:ext uri="{BB962C8B-B14F-4D97-AF65-F5344CB8AC3E}">
        <p14:creationId xmlns:p14="http://schemas.microsoft.com/office/powerpoint/2010/main" val="20785201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3</a:t>
            </a:fld>
            <a:endParaRPr lang="en-US"/>
          </a:p>
        </p:txBody>
      </p:sp>
    </p:spTree>
    <p:extLst>
      <p:ext uri="{BB962C8B-B14F-4D97-AF65-F5344CB8AC3E}">
        <p14:creationId xmlns:p14="http://schemas.microsoft.com/office/powerpoint/2010/main" val="1793713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4</a:t>
            </a:fld>
            <a:endParaRPr lang="en-US"/>
          </a:p>
        </p:txBody>
      </p:sp>
    </p:spTree>
    <p:extLst>
      <p:ext uri="{BB962C8B-B14F-4D97-AF65-F5344CB8AC3E}">
        <p14:creationId xmlns:p14="http://schemas.microsoft.com/office/powerpoint/2010/main" val="243277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5</a:t>
            </a:fld>
            <a:endParaRPr lang="en-US"/>
          </a:p>
        </p:txBody>
      </p:sp>
    </p:spTree>
    <p:extLst>
      <p:ext uri="{BB962C8B-B14F-4D97-AF65-F5344CB8AC3E}">
        <p14:creationId xmlns:p14="http://schemas.microsoft.com/office/powerpoint/2010/main" val="4417620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6</a:t>
            </a:fld>
            <a:endParaRPr lang="en-US"/>
          </a:p>
        </p:txBody>
      </p:sp>
    </p:spTree>
    <p:extLst>
      <p:ext uri="{BB962C8B-B14F-4D97-AF65-F5344CB8AC3E}">
        <p14:creationId xmlns:p14="http://schemas.microsoft.com/office/powerpoint/2010/main" val="13892517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7</a:t>
            </a:fld>
            <a:endParaRPr lang="en-US"/>
          </a:p>
        </p:txBody>
      </p:sp>
    </p:spTree>
    <p:extLst>
      <p:ext uri="{BB962C8B-B14F-4D97-AF65-F5344CB8AC3E}">
        <p14:creationId xmlns:p14="http://schemas.microsoft.com/office/powerpoint/2010/main" val="4635875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8</a:t>
            </a:fld>
            <a:endParaRPr lang="en-US"/>
          </a:p>
        </p:txBody>
      </p:sp>
    </p:spTree>
    <p:extLst>
      <p:ext uri="{BB962C8B-B14F-4D97-AF65-F5344CB8AC3E}">
        <p14:creationId xmlns:p14="http://schemas.microsoft.com/office/powerpoint/2010/main" val="14164610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9</a:t>
            </a:fld>
            <a:endParaRPr lang="en-US"/>
          </a:p>
        </p:txBody>
      </p:sp>
    </p:spTree>
    <p:extLst>
      <p:ext uri="{BB962C8B-B14F-4D97-AF65-F5344CB8AC3E}">
        <p14:creationId xmlns:p14="http://schemas.microsoft.com/office/powerpoint/2010/main" val="3923647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6526164-A624-DE49-9797-B396BE8FE456}" type="datetime1">
              <a:rPr lang="en-US" smtClean="0"/>
              <a:t>10/22/2019</a:t>
            </a:fld>
            <a:endParaRPr lang="en-US"/>
          </a:p>
        </p:txBody>
      </p:sp>
      <p:sp>
        <p:nvSpPr>
          <p:cNvPr id="5" name="Footer Placeholder 4"/>
          <p:cNvSpPr>
            <a:spLocks noGrp="1"/>
          </p:cNvSpPr>
          <p:nvPr>
            <p:ph type="ftr" sz="quarter" idx="11"/>
          </p:nvPr>
        </p:nvSpPr>
        <p:spPr/>
        <p:txBody>
          <a:bodyPr/>
          <a:lstStyle/>
          <a:p>
            <a:r>
              <a:rPr lang="en-US" smtClean="0"/>
              <a:t>Fraunhofer IESE - John Deere - CarPlay iOS (WS2019)</a:t>
            </a:r>
            <a:endParaRPr lang="en-US"/>
          </a:p>
        </p:txBody>
      </p:sp>
      <p:sp>
        <p:nvSpPr>
          <p:cNvPr id="6" name="Slide Number Placeholder 5"/>
          <p:cNvSpPr>
            <a:spLocks noGrp="1"/>
          </p:cNvSpPr>
          <p:nvPr>
            <p:ph type="sldNum" sz="quarter" idx="12"/>
          </p:nvPr>
        </p:nvSpPr>
        <p:spPr/>
        <p:txBody>
          <a:bodyPr/>
          <a:lstStyle/>
          <a:p>
            <a:fld id="{887B9A8D-1C57-B84A-A36C-FA5B35E2101E}" type="slidenum">
              <a:rPr lang="en-US" smtClean="0"/>
              <a:t>‹Nr.›</a:t>
            </a:fld>
            <a:endParaRPr lang="en-US"/>
          </a:p>
        </p:txBody>
      </p:sp>
    </p:spTree>
    <p:extLst>
      <p:ext uri="{BB962C8B-B14F-4D97-AF65-F5344CB8AC3E}">
        <p14:creationId xmlns:p14="http://schemas.microsoft.com/office/powerpoint/2010/main" val="564102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79F67EC-AA6B-3E45-8CBC-F4AC0170AC12}" type="datetime1">
              <a:rPr lang="en-US" smtClean="0"/>
              <a:t>10/22/2019</a:t>
            </a:fld>
            <a:endParaRPr lang="en-US"/>
          </a:p>
        </p:txBody>
      </p:sp>
      <p:sp>
        <p:nvSpPr>
          <p:cNvPr id="5" name="Footer Placeholder 4"/>
          <p:cNvSpPr>
            <a:spLocks noGrp="1"/>
          </p:cNvSpPr>
          <p:nvPr>
            <p:ph type="ftr" sz="quarter" idx="11"/>
          </p:nvPr>
        </p:nvSpPr>
        <p:spPr/>
        <p:txBody>
          <a:bodyPr/>
          <a:lstStyle/>
          <a:p>
            <a:r>
              <a:rPr lang="en-US" smtClean="0"/>
              <a:t>Fraunhofer IESE - John Deere - CarPlay iOS (WS2019)</a:t>
            </a:r>
            <a:endParaRPr lang="en-US"/>
          </a:p>
        </p:txBody>
      </p:sp>
      <p:sp>
        <p:nvSpPr>
          <p:cNvPr id="6" name="Slide Number Placeholder 5"/>
          <p:cNvSpPr>
            <a:spLocks noGrp="1"/>
          </p:cNvSpPr>
          <p:nvPr>
            <p:ph type="sldNum" sz="quarter" idx="12"/>
          </p:nvPr>
        </p:nvSpPr>
        <p:spPr/>
        <p:txBody>
          <a:bodyPr/>
          <a:lstStyle/>
          <a:p>
            <a:fld id="{887B9A8D-1C57-B84A-A36C-FA5B35E2101E}" type="slidenum">
              <a:rPr lang="en-US" smtClean="0"/>
              <a:t>‹Nr.›</a:t>
            </a:fld>
            <a:endParaRPr lang="en-US"/>
          </a:p>
        </p:txBody>
      </p:sp>
    </p:spTree>
    <p:extLst>
      <p:ext uri="{BB962C8B-B14F-4D97-AF65-F5344CB8AC3E}">
        <p14:creationId xmlns:p14="http://schemas.microsoft.com/office/powerpoint/2010/main" val="1890471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01CDBCA-C0B7-1E4F-830D-FD635FE9235D}" type="datetime1">
              <a:rPr lang="en-US" smtClean="0"/>
              <a:t>10/22/2019</a:t>
            </a:fld>
            <a:endParaRPr lang="en-US"/>
          </a:p>
        </p:txBody>
      </p:sp>
      <p:sp>
        <p:nvSpPr>
          <p:cNvPr id="5" name="Footer Placeholder 4"/>
          <p:cNvSpPr>
            <a:spLocks noGrp="1"/>
          </p:cNvSpPr>
          <p:nvPr>
            <p:ph type="ftr" sz="quarter" idx="11"/>
          </p:nvPr>
        </p:nvSpPr>
        <p:spPr/>
        <p:txBody>
          <a:bodyPr/>
          <a:lstStyle/>
          <a:p>
            <a:r>
              <a:rPr lang="en-US" smtClean="0"/>
              <a:t>Fraunhofer IESE - John Deere - CarPlay iOS (WS2019)</a:t>
            </a:r>
            <a:endParaRPr lang="en-US"/>
          </a:p>
        </p:txBody>
      </p:sp>
      <p:sp>
        <p:nvSpPr>
          <p:cNvPr id="6" name="Slide Number Placeholder 5"/>
          <p:cNvSpPr>
            <a:spLocks noGrp="1"/>
          </p:cNvSpPr>
          <p:nvPr>
            <p:ph type="sldNum" sz="quarter" idx="12"/>
          </p:nvPr>
        </p:nvSpPr>
        <p:spPr/>
        <p:txBody>
          <a:bodyPr/>
          <a:lstStyle/>
          <a:p>
            <a:fld id="{887B9A8D-1C57-B84A-A36C-FA5B35E2101E}" type="slidenum">
              <a:rPr lang="en-US" smtClean="0"/>
              <a:t>‹Nr.›</a:t>
            </a:fld>
            <a:endParaRPr lang="en-US"/>
          </a:p>
        </p:txBody>
      </p:sp>
    </p:spTree>
    <p:extLst>
      <p:ext uri="{BB962C8B-B14F-4D97-AF65-F5344CB8AC3E}">
        <p14:creationId xmlns:p14="http://schemas.microsoft.com/office/powerpoint/2010/main" val="1135724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F16B43-A155-5D44-A03F-F11A896AB558}" type="datetime1">
              <a:rPr lang="en-US" smtClean="0"/>
              <a:t>10/22/2019</a:t>
            </a:fld>
            <a:endParaRPr lang="en-US"/>
          </a:p>
        </p:txBody>
      </p:sp>
      <p:sp>
        <p:nvSpPr>
          <p:cNvPr id="5" name="Footer Placeholder 4"/>
          <p:cNvSpPr>
            <a:spLocks noGrp="1"/>
          </p:cNvSpPr>
          <p:nvPr>
            <p:ph type="ftr" sz="quarter" idx="11"/>
          </p:nvPr>
        </p:nvSpPr>
        <p:spPr/>
        <p:txBody>
          <a:bodyPr/>
          <a:lstStyle/>
          <a:p>
            <a:r>
              <a:rPr lang="en-US" smtClean="0"/>
              <a:t>Fraunhofer IESE - John Deere - CarPlay iOS (WS2019)</a:t>
            </a:r>
            <a:endParaRPr lang="en-US"/>
          </a:p>
        </p:txBody>
      </p:sp>
      <p:sp>
        <p:nvSpPr>
          <p:cNvPr id="6" name="Slide Number Placeholder 5"/>
          <p:cNvSpPr>
            <a:spLocks noGrp="1"/>
          </p:cNvSpPr>
          <p:nvPr>
            <p:ph type="sldNum" sz="quarter" idx="12"/>
          </p:nvPr>
        </p:nvSpPr>
        <p:spPr/>
        <p:txBody>
          <a:bodyPr/>
          <a:lstStyle/>
          <a:p>
            <a:fld id="{887B9A8D-1C57-B84A-A36C-FA5B35E2101E}" type="slidenum">
              <a:rPr lang="en-US" smtClean="0"/>
              <a:t>‹Nr.›</a:t>
            </a:fld>
            <a:endParaRPr lang="en-US"/>
          </a:p>
        </p:txBody>
      </p:sp>
    </p:spTree>
    <p:extLst>
      <p:ext uri="{BB962C8B-B14F-4D97-AF65-F5344CB8AC3E}">
        <p14:creationId xmlns:p14="http://schemas.microsoft.com/office/powerpoint/2010/main" val="1869613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4A5E413-6AFB-1B4B-B44E-5233B3C2B238}" type="datetime1">
              <a:rPr lang="en-US" smtClean="0"/>
              <a:t>10/22/2019</a:t>
            </a:fld>
            <a:endParaRPr lang="en-US"/>
          </a:p>
        </p:txBody>
      </p:sp>
      <p:sp>
        <p:nvSpPr>
          <p:cNvPr id="5" name="Footer Placeholder 4"/>
          <p:cNvSpPr>
            <a:spLocks noGrp="1"/>
          </p:cNvSpPr>
          <p:nvPr>
            <p:ph type="ftr" sz="quarter" idx="11"/>
          </p:nvPr>
        </p:nvSpPr>
        <p:spPr/>
        <p:txBody>
          <a:bodyPr/>
          <a:lstStyle/>
          <a:p>
            <a:r>
              <a:rPr lang="en-US" smtClean="0"/>
              <a:t>Fraunhofer IESE - John Deere - CarPlay iOS (WS2019)</a:t>
            </a:r>
            <a:endParaRPr lang="en-US"/>
          </a:p>
        </p:txBody>
      </p:sp>
      <p:sp>
        <p:nvSpPr>
          <p:cNvPr id="6" name="Slide Number Placeholder 5"/>
          <p:cNvSpPr>
            <a:spLocks noGrp="1"/>
          </p:cNvSpPr>
          <p:nvPr>
            <p:ph type="sldNum" sz="quarter" idx="12"/>
          </p:nvPr>
        </p:nvSpPr>
        <p:spPr/>
        <p:txBody>
          <a:bodyPr/>
          <a:lstStyle/>
          <a:p>
            <a:fld id="{887B9A8D-1C57-B84A-A36C-FA5B35E2101E}" type="slidenum">
              <a:rPr lang="en-US" smtClean="0"/>
              <a:t>‹Nr.›</a:t>
            </a:fld>
            <a:endParaRPr lang="en-US"/>
          </a:p>
        </p:txBody>
      </p:sp>
    </p:spTree>
    <p:extLst>
      <p:ext uri="{BB962C8B-B14F-4D97-AF65-F5344CB8AC3E}">
        <p14:creationId xmlns:p14="http://schemas.microsoft.com/office/powerpoint/2010/main" val="618262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D1A4C9-479F-C243-9695-52C97F629B79}" type="datetime1">
              <a:rPr lang="en-US" smtClean="0"/>
              <a:t>10/22/2019</a:t>
            </a:fld>
            <a:endParaRPr lang="en-US"/>
          </a:p>
        </p:txBody>
      </p:sp>
      <p:sp>
        <p:nvSpPr>
          <p:cNvPr id="6" name="Footer Placeholder 5"/>
          <p:cNvSpPr>
            <a:spLocks noGrp="1"/>
          </p:cNvSpPr>
          <p:nvPr>
            <p:ph type="ftr" sz="quarter" idx="11"/>
          </p:nvPr>
        </p:nvSpPr>
        <p:spPr/>
        <p:txBody>
          <a:bodyPr/>
          <a:lstStyle/>
          <a:p>
            <a:r>
              <a:rPr lang="en-US" smtClean="0"/>
              <a:t>Fraunhofer IESE - John Deere - CarPlay iOS (WS2019)</a:t>
            </a:r>
            <a:endParaRPr lang="en-US"/>
          </a:p>
        </p:txBody>
      </p:sp>
      <p:sp>
        <p:nvSpPr>
          <p:cNvPr id="7" name="Slide Number Placeholder 6"/>
          <p:cNvSpPr>
            <a:spLocks noGrp="1"/>
          </p:cNvSpPr>
          <p:nvPr>
            <p:ph type="sldNum" sz="quarter" idx="12"/>
          </p:nvPr>
        </p:nvSpPr>
        <p:spPr/>
        <p:txBody>
          <a:bodyPr/>
          <a:lstStyle/>
          <a:p>
            <a:fld id="{887B9A8D-1C57-B84A-A36C-FA5B35E2101E}" type="slidenum">
              <a:rPr lang="en-US" smtClean="0"/>
              <a:t>‹Nr.›</a:t>
            </a:fld>
            <a:endParaRPr lang="en-US"/>
          </a:p>
        </p:txBody>
      </p:sp>
    </p:spTree>
    <p:extLst>
      <p:ext uri="{BB962C8B-B14F-4D97-AF65-F5344CB8AC3E}">
        <p14:creationId xmlns:p14="http://schemas.microsoft.com/office/powerpoint/2010/main" val="1610827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9E2146A-14A3-0C4E-893F-BACE59508E62}" type="datetime1">
              <a:rPr lang="en-US" smtClean="0"/>
              <a:t>10/22/2019</a:t>
            </a:fld>
            <a:endParaRPr lang="en-US"/>
          </a:p>
        </p:txBody>
      </p:sp>
      <p:sp>
        <p:nvSpPr>
          <p:cNvPr id="8" name="Footer Placeholder 7"/>
          <p:cNvSpPr>
            <a:spLocks noGrp="1"/>
          </p:cNvSpPr>
          <p:nvPr>
            <p:ph type="ftr" sz="quarter" idx="11"/>
          </p:nvPr>
        </p:nvSpPr>
        <p:spPr/>
        <p:txBody>
          <a:bodyPr/>
          <a:lstStyle/>
          <a:p>
            <a:r>
              <a:rPr lang="en-US" smtClean="0"/>
              <a:t>Fraunhofer IESE - John Deere - CarPlay iOS (WS2019)</a:t>
            </a:r>
            <a:endParaRPr lang="en-US"/>
          </a:p>
        </p:txBody>
      </p:sp>
      <p:sp>
        <p:nvSpPr>
          <p:cNvPr id="9" name="Slide Number Placeholder 8"/>
          <p:cNvSpPr>
            <a:spLocks noGrp="1"/>
          </p:cNvSpPr>
          <p:nvPr>
            <p:ph type="sldNum" sz="quarter" idx="12"/>
          </p:nvPr>
        </p:nvSpPr>
        <p:spPr/>
        <p:txBody>
          <a:bodyPr/>
          <a:lstStyle/>
          <a:p>
            <a:fld id="{887B9A8D-1C57-B84A-A36C-FA5B35E2101E}" type="slidenum">
              <a:rPr lang="en-US" smtClean="0"/>
              <a:t>‹Nr.›</a:t>
            </a:fld>
            <a:endParaRPr lang="en-US"/>
          </a:p>
        </p:txBody>
      </p:sp>
    </p:spTree>
    <p:extLst>
      <p:ext uri="{BB962C8B-B14F-4D97-AF65-F5344CB8AC3E}">
        <p14:creationId xmlns:p14="http://schemas.microsoft.com/office/powerpoint/2010/main" val="1994652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9AD639F-E066-F94A-B5D1-95A8E4805124}" type="datetime1">
              <a:rPr lang="en-US" smtClean="0"/>
              <a:t>10/22/2019</a:t>
            </a:fld>
            <a:endParaRPr lang="en-US"/>
          </a:p>
        </p:txBody>
      </p:sp>
      <p:sp>
        <p:nvSpPr>
          <p:cNvPr id="4" name="Footer Placeholder 3"/>
          <p:cNvSpPr>
            <a:spLocks noGrp="1"/>
          </p:cNvSpPr>
          <p:nvPr>
            <p:ph type="ftr" sz="quarter" idx="11"/>
          </p:nvPr>
        </p:nvSpPr>
        <p:spPr/>
        <p:txBody>
          <a:bodyPr/>
          <a:lstStyle/>
          <a:p>
            <a:r>
              <a:rPr lang="en-US" smtClean="0"/>
              <a:t>Fraunhofer IESE - John Deere - CarPlay iOS (WS2019)</a:t>
            </a:r>
            <a:endParaRPr lang="en-US"/>
          </a:p>
        </p:txBody>
      </p:sp>
      <p:sp>
        <p:nvSpPr>
          <p:cNvPr id="5" name="Slide Number Placeholder 4"/>
          <p:cNvSpPr>
            <a:spLocks noGrp="1"/>
          </p:cNvSpPr>
          <p:nvPr>
            <p:ph type="sldNum" sz="quarter" idx="12"/>
          </p:nvPr>
        </p:nvSpPr>
        <p:spPr/>
        <p:txBody>
          <a:bodyPr/>
          <a:lstStyle/>
          <a:p>
            <a:fld id="{887B9A8D-1C57-B84A-A36C-FA5B35E2101E}" type="slidenum">
              <a:rPr lang="en-US" smtClean="0"/>
              <a:t>‹Nr.›</a:t>
            </a:fld>
            <a:endParaRPr lang="en-US"/>
          </a:p>
        </p:txBody>
      </p:sp>
    </p:spTree>
    <p:extLst>
      <p:ext uri="{BB962C8B-B14F-4D97-AF65-F5344CB8AC3E}">
        <p14:creationId xmlns:p14="http://schemas.microsoft.com/office/powerpoint/2010/main" val="1907073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53C9CB-3DE4-C848-9E19-3A7E35126F6B}" type="datetime1">
              <a:rPr lang="en-US" smtClean="0"/>
              <a:t>10/22/2019</a:t>
            </a:fld>
            <a:endParaRPr lang="en-US"/>
          </a:p>
        </p:txBody>
      </p:sp>
      <p:sp>
        <p:nvSpPr>
          <p:cNvPr id="3" name="Footer Placeholder 2"/>
          <p:cNvSpPr>
            <a:spLocks noGrp="1"/>
          </p:cNvSpPr>
          <p:nvPr>
            <p:ph type="ftr" sz="quarter" idx="11"/>
          </p:nvPr>
        </p:nvSpPr>
        <p:spPr/>
        <p:txBody>
          <a:bodyPr/>
          <a:lstStyle/>
          <a:p>
            <a:r>
              <a:rPr lang="en-US" smtClean="0"/>
              <a:t>Fraunhofer IESE - John Deere - CarPlay iOS (WS2019)</a:t>
            </a:r>
            <a:endParaRPr lang="en-US"/>
          </a:p>
        </p:txBody>
      </p:sp>
      <p:sp>
        <p:nvSpPr>
          <p:cNvPr id="4" name="Slide Number Placeholder 3"/>
          <p:cNvSpPr>
            <a:spLocks noGrp="1"/>
          </p:cNvSpPr>
          <p:nvPr>
            <p:ph type="sldNum" sz="quarter" idx="12"/>
          </p:nvPr>
        </p:nvSpPr>
        <p:spPr/>
        <p:txBody>
          <a:bodyPr/>
          <a:lstStyle/>
          <a:p>
            <a:fld id="{887B9A8D-1C57-B84A-A36C-FA5B35E2101E}" type="slidenum">
              <a:rPr lang="en-US" smtClean="0"/>
              <a:t>‹Nr.›</a:t>
            </a:fld>
            <a:endParaRPr lang="en-US"/>
          </a:p>
        </p:txBody>
      </p:sp>
    </p:spTree>
    <p:extLst>
      <p:ext uri="{BB962C8B-B14F-4D97-AF65-F5344CB8AC3E}">
        <p14:creationId xmlns:p14="http://schemas.microsoft.com/office/powerpoint/2010/main" val="985185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399655-422F-EA44-B870-1EF899CA197B}" type="datetime1">
              <a:rPr lang="en-US" smtClean="0"/>
              <a:t>10/22/2019</a:t>
            </a:fld>
            <a:endParaRPr lang="en-US"/>
          </a:p>
        </p:txBody>
      </p:sp>
      <p:sp>
        <p:nvSpPr>
          <p:cNvPr id="6" name="Footer Placeholder 5"/>
          <p:cNvSpPr>
            <a:spLocks noGrp="1"/>
          </p:cNvSpPr>
          <p:nvPr>
            <p:ph type="ftr" sz="quarter" idx="11"/>
          </p:nvPr>
        </p:nvSpPr>
        <p:spPr/>
        <p:txBody>
          <a:bodyPr/>
          <a:lstStyle/>
          <a:p>
            <a:r>
              <a:rPr lang="en-US" smtClean="0"/>
              <a:t>Fraunhofer IESE - John Deere - CarPlay iOS (WS2019)</a:t>
            </a:r>
            <a:endParaRPr lang="en-US"/>
          </a:p>
        </p:txBody>
      </p:sp>
      <p:sp>
        <p:nvSpPr>
          <p:cNvPr id="7" name="Slide Number Placeholder 6"/>
          <p:cNvSpPr>
            <a:spLocks noGrp="1"/>
          </p:cNvSpPr>
          <p:nvPr>
            <p:ph type="sldNum" sz="quarter" idx="12"/>
          </p:nvPr>
        </p:nvSpPr>
        <p:spPr/>
        <p:txBody>
          <a:bodyPr/>
          <a:lstStyle/>
          <a:p>
            <a:fld id="{887B9A8D-1C57-B84A-A36C-FA5B35E2101E}" type="slidenum">
              <a:rPr lang="en-US" smtClean="0"/>
              <a:t>‹Nr.›</a:t>
            </a:fld>
            <a:endParaRPr lang="en-US"/>
          </a:p>
        </p:txBody>
      </p:sp>
    </p:spTree>
    <p:extLst>
      <p:ext uri="{BB962C8B-B14F-4D97-AF65-F5344CB8AC3E}">
        <p14:creationId xmlns:p14="http://schemas.microsoft.com/office/powerpoint/2010/main" val="9129733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C7DCB0E-238B-B840-9DC3-28A7661B920A}" type="datetime1">
              <a:rPr lang="en-US" smtClean="0"/>
              <a:t>10/22/2019</a:t>
            </a:fld>
            <a:endParaRPr lang="en-US"/>
          </a:p>
        </p:txBody>
      </p:sp>
      <p:sp>
        <p:nvSpPr>
          <p:cNvPr id="6" name="Footer Placeholder 5"/>
          <p:cNvSpPr>
            <a:spLocks noGrp="1"/>
          </p:cNvSpPr>
          <p:nvPr>
            <p:ph type="ftr" sz="quarter" idx="11"/>
          </p:nvPr>
        </p:nvSpPr>
        <p:spPr/>
        <p:txBody>
          <a:bodyPr/>
          <a:lstStyle/>
          <a:p>
            <a:r>
              <a:rPr lang="en-US" smtClean="0"/>
              <a:t>Fraunhofer IESE - John Deere - CarPlay iOS (WS2019)</a:t>
            </a:r>
            <a:endParaRPr lang="en-US"/>
          </a:p>
        </p:txBody>
      </p:sp>
      <p:sp>
        <p:nvSpPr>
          <p:cNvPr id="7" name="Slide Number Placeholder 6"/>
          <p:cNvSpPr>
            <a:spLocks noGrp="1"/>
          </p:cNvSpPr>
          <p:nvPr>
            <p:ph type="sldNum" sz="quarter" idx="12"/>
          </p:nvPr>
        </p:nvSpPr>
        <p:spPr/>
        <p:txBody>
          <a:bodyPr/>
          <a:lstStyle/>
          <a:p>
            <a:fld id="{887B9A8D-1C57-B84A-A36C-FA5B35E2101E}" type="slidenum">
              <a:rPr lang="en-US" smtClean="0"/>
              <a:t>‹Nr.›</a:t>
            </a:fld>
            <a:endParaRPr lang="en-US"/>
          </a:p>
        </p:txBody>
      </p:sp>
    </p:spTree>
    <p:extLst>
      <p:ext uri="{BB962C8B-B14F-4D97-AF65-F5344CB8AC3E}">
        <p14:creationId xmlns:p14="http://schemas.microsoft.com/office/powerpoint/2010/main" val="573175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EBC32D-0DF5-444E-8ED3-5EFB750792DB}" type="datetime1">
              <a:rPr lang="en-US" smtClean="0"/>
              <a:t>10/22/2019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Fraunhofer IESE - John Deere - CarPlay iOS (WS2019)</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7B9A8D-1C57-B84A-A36C-FA5B35E2101E}" type="slidenum">
              <a:rPr lang="en-US" smtClean="0"/>
              <a:t>‹Nr.›</a:t>
            </a:fld>
            <a:endParaRPr lang="en-US"/>
          </a:p>
        </p:txBody>
      </p:sp>
    </p:spTree>
    <p:extLst>
      <p:ext uri="{BB962C8B-B14F-4D97-AF65-F5344CB8AC3E}">
        <p14:creationId xmlns:p14="http://schemas.microsoft.com/office/powerpoint/2010/main" val="12218006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 Id="rId9" Type="http://schemas.openxmlformats.org/officeDocument/2006/relationships/image" Target="../media/image7.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6"/>
                </a:solidFill>
                <a:latin typeface="+mn-lt"/>
              </a:rPr>
              <a:t>Scenario</a:t>
            </a:r>
            <a:endParaRPr lang="en-US" dirty="0">
              <a:solidFill>
                <a:schemeClr val="accent6"/>
              </a:solidFill>
              <a:latin typeface="+mn-lt"/>
            </a:endParaRPr>
          </a:p>
        </p:txBody>
      </p:sp>
      <p:sp>
        <p:nvSpPr>
          <p:cNvPr id="3" name="Content Placeholder 2"/>
          <p:cNvSpPr>
            <a:spLocks noGrp="1"/>
          </p:cNvSpPr>
          <p:nvPr>
            <p:ph idx="1"/>
          </p:nvPr>
        </p:nvSpPr>
        <p:spPr/>
        <p:txBody>
          <a:bodyPr>
            <a:normAutofit fontScale="92500" lnSpcReduction="10000"/>
          </a:bodyPr>
          <a:lstStyle/>
          <a:p>
            <a:r>
              <a:rPr lang="en-US" dirty="0" smtClean="0"/>
              <a:t>The user is driving by a field and he recalls some information that he wants to store right away. Since he is driving, he can’t possibly write it or type it. </a:t>
            </a:r>
          </a:p>
          <a:p>
            <a:r>
              <a:rPr lang="en-US" dirty="0" smtClean="0"/>
              <a:t>The user is driving and he wants to read some notes that he had previously created. Since he is driving, he can’t look at his phone or sticky notes to read what he had written.</a:t>
            </a:r>
          </a:p>
          <a:p>
            <a:r>
              <a:rPr lang="en-US" dirty="0" smtClean="0"/>
              <a:t>The user is driving and disconnected from his workspace. He has no clue about any critical </a:t>
            </a:r>
            <a:r>
              <a:rPr lang="en-US" dirty="0" smtClean="0"/>
              <a:t>situation regarding work, may it be regarding the fields, machines etc. </a:t>
            </a:r>
          </a:p>
          <a:p>
            <a:r>
              <a:rPr lang="en-US" dirty="0" smtClean="0"/>
              <a:t>Th</a:t>
            </a:r>
            <a:r>
              <a:rPr lang="en-US" dirty="0" smtClean="0"/>
              <a:t>e user drives by a field and he wishes to get some updates regarding those fields and the machines employed there, without having to get out of the car. </a:t>
            </a:r>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0998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Project management</a:t>
            </a: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02377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Features</a:t>
            </a:r>
          </a:p>
        </p:txBody>
      </p:sp>
      <p:sp>
        <p:nvSpPr>
          <p:cNvPr id="3" name="Content Placeholder 2"/>
          <p:cNvSpPr>
            <a:spLocks noGrp="1"/>
          </p:cNvSpPr>
          <p:nvPr>
            <p:ph idx="1"/>
          </p:nvPr>
        </p:nvSpPr>
        <p:spPr/>
        <p:txBody>
          <a:bodyPr/>
          <a:lstStyle/>
          <a:p>
            <a:r>
              <a:rPr lang="en-US" dirty="0" smtClean="0"/>
              <a:t>Notes</a:t>
            </a:r>
          </a:p>
          <a:p>
            <a:pPr lvl="1"/>
            <a:r>
              <a:rPr lang="en-US" dirty="0" smtClean="0"/>
              <a:t>User can create voice notes</a:t>
            </a:r>
          </a:p>
          <a:p>
            <a:pPr lvl="1"/>
            <a:r>
              <a:rPr lang="en-US" dirty="0" smtClean="0"/>
              <a:t>Voice notes can be read to the user</a:t>
            </a:r>
          </a:p>
          <a:p>
            <a:pPr lvl="1"/>
            <a:r>
              <a:rPr lang="en-US" dirty="0" smtClean="0"/>
              <a:t>User can read his notes later on the phone</a:t>
            </a:r>
          </a:p>
          <a:p>
            <a:r>
              <a:rPr lang="en-US" dirty="0" smtClean="0"/>
              <a:t>Notifications</a:t>
            </a:r>
          </a:p>
          <a:p>
            <a:pPr lvl="1"/>
            <a:r>
              <a:rPr lang="en-US" dirty="0" smtClean="0"/>
              <a:t>User receives notifications regarding </a:t>
            </a:r>
            <a:r>
              <a:rPr lang="en-US" dirty="0" smtClean="0">
                <a:solidFill>
                  <a:srgbClr val="FF0000"/>
                </a:solidFill>
              </a:rPr>
              <a:t>&lt;ask </a:t>
            </a:r>
            <a:r>
              <a:rPr lang="en-US" dirty="0" err="1" smtClean="0">
                <a:solidFill>
                  <a:srgbClr val="FF0000"/>
                </a:solidFill>
              </a:rPr>
              <a:t>ralf</a:t>
            </a:r>
            <a:r>
              <a:rPr lang="en-US" dirty="0" smtClean="0">
                <a:solidFill>
                  <a:srgbClr val="FF0000"/>
                </a:solidFill>
              </a:rPr>
              <a:t>&gt;</a:t>
            </a:r>
            <a:endParaRPr lang="en-US" dirty="0" smtClean="0">
              <a:solidFill>
                <a:srgbClr val="FF0000"/>
              </a:solidFill>
            </a:endParaRPr>
          </a:p>
          <a:p>
            <a:r>
              <a:rPr lang="en-US" dirty="0" smtClean="0"/>
              <a:t>Updates</a:t>
            </a:r>
          </a:p>
          <a:p>
            <a:pPr lvl="1"/>
            <a:r>
              <a:rPr lang="en-US" dirty="0" smtClean="0"/>
              <a:t>User receives important updates regarding the fields in the vicinity</a:t>
            </a:r>
          </a:p>
          <a:p>
            <a:pPr lvl="1"/>
            <a:r>
              <a:rPr lang="en-US" dirty="0" smtClean="0"/>
              <a:t>User receives important updates regarding the machines in those fields</a:t>
            </a:r>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7916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Use case</a:t>
            </a:r>
          </a:p>
        </p:txBody>
      </p:sp>
      <p:pic>
        <p:nvPicPr>
          <p:cNvPr id="7" name="Content Placeholder 6"/>
          <p:cNvPicPr>
            <a:picLocks noGrp="1" noChangeAspect="1"/>
          </p:cNvPicPr>
          <p:nvPr>
            <p:ph idx="1"/>
          </p:nvPr>
        </p:nvPicPr>
        <p:blipFill>
          <a:blip r:embed="rId3"/>
          <a:stretch>
            <a:fillRect/>
          </a:stretch>
        </p:blipFill>
        <p:spPr>
          <a:xfrm>
            <a:off x="582612" y="1554360"/>
            <a:ext cx="1166679" cy="1166679"/>
          </a:xfrm>
          <a:prstGeom prst="rect">
            <a:avLst/>
          </a:prstGeom>
        </p:spPr>
      </p:pic>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4"/>
          <a:stretch>
            <a:fillRect/>
          </a:stretch>
        </p:blipFill>
        <p:spPr>
          <a:xfrm>
            <a:off x="2430063" y="1554360"/>
            <a:ext cx="2936834" cy="989018"/>
          </a:xfrm>
          <a:prstGeom prst="rect">
            <a:avLst/>
          </a:prstGeom>
        </p:spPr>
      </p:pic>
      <p:pic>
        <p:nvPicPr>
          <p:cNvPr id="12" name="Picture 11"/>
          <p:cNvPicPr>
            <a:picLocks noChangeAspect="1"/>
          </p:cNvPicPr>
          <p:nvPr/>
        </p:nvPicPr>
        <p:blipFill>
          <a:blip r:embed="rId5"/>
          <a:stretch>
            <a:fillRect/>
          </a:stretch>
        </p:blipFill>
        <p:spPr>
          <a:xfrm>
            <a:off x="3687765" y="2895504"/>
            <a:ext cx="701670" cy="701670"/>
          </a:xfrm>
          <a:prstGeom prst="rect">
            <a:avLst/>
          </a:prstGeom>
        </p:spPr>
      </p:pic>
      <p:pic>
        <p:nvPicPr>
          <p:cNvPr id="13" name="Picture 12"/>
          <p:cNvPicPr>
            <a:picLocks noChangeAspect="1"/>
          </p:cNvPicPr>
          <p:nvPr/>
        </p:nvPicPr>
        <p:blipFill>
          <a:blip r:embed="rId6"/>
          <a:stretch>
            <a:fillRect/>
          </a:stretch>
        </p:blipFill>
        <p:spPr>
          <a:xfrm>
            <a:off x="7400592" y="726361"/>
            <a:ext cx="827999" cy="827999"/>
          </a:xfrm>
          <a:prstGeom prst="rect">
            <a:avLst/>
          </a:prstGeom>
        </p:spPr>
      </p:pic>
      <p:pic>
        <p:nvPicPr>
          <p:cNvPr id="14" name="Picture 13"/>
          <p:cNvPicPr>
            <a:picLocks noChangeAspect="1"/>
          </p:cNvPicPr>
          <p:nvPr/>
        </p:nvPicPr>
        <p:blipFill>
          <a:blip r:embed="rId7"/>
          <a:stretch>
            <a:fillRect/>
          </a:stretch>
        </p:blipFill>
        <p:spPr>
          <a:xfrm>
            <a:off x="7400592" y="4716305"/>
            <a:ext cx="1099461" cy="1099461"/>
          </a:xfrm>
          <a:prstGeom prst="rect">
            <a:avLst/>
          </a:prstGeom>
        </p:spPr>
      </p:pic>
      <p:pic>
        <p:nvPicPr>
          <p:cNvPr id="15" name="Picture 14"/>
          <p:cNvPicPr>
            <a:picLocks noChangeAspect="1"/>
          </p:cNvPicPr>
          <p:nvPr/>
        </p:nvPicPr>
        <p:blipFill>
          <a:blip r:embed="rId8"/>
          <a:stretch>
            <a:fillRect/>
          </a:stretch>
        </p:blipFill>
        <p:spPr>
          <a:xfrm>
            <a:off x="7400592" y="2763881"/>
            <a:ext cx="964915" cy="964915"/>
          </a:xfrm>
          <a:prstGeom prst="rect">
            <a:avLst/>
          </a:prstGeom>
        </p:spPr>
      </p:pic>
      <p:cxnSp>
        <p:nvCxnSpPr>
          <p:cNvPr id="18" name="Elbow Connector 17"/>
          <p:cNvCxnSpPr>
            <a:stCxn id="12" idx="3"/>
            <a:endCxn id="13" idx="1"/>
          </p:cNvCxnSpPr>
          <p:nvPr/>
        </p:nvCxnSpPr>
        <p:spPr>
          <a:xfrm flipV="1">
            <a:off x="4389435" y="1140361"/>
            <a:ext cx="3011157" cy="2105978"/>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0" name="Elbow Connector 19"/>
          <p:cNvCxnSpPr/>
          <p:nvPr/>
        </p:nvCxnSpPr>
        <p:spPr>
          <a:xfrm rot="16200000" flipH="1">
            <a:off x="5644965" y="3495336"/>
            <a:ext cx="2020750" cy="1520653"/>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a:off x="5879938" y="3257458"/>
            <a:ext cx="1520654" cy="117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2" name="Elbow Connector 31"/>
          <p:cNvCxnSpPr>
            <a:stCxn id="34" idx="1"/>
            <a:endCxn id="7" idx="2"/>
          </p:cNvCxnSpPr>
          <p:nvPr/>
        </p:nvCxnSpPr>
        <p:spPr>
          <a:xfrm rot="10800000">
            <a:off x="1165952" y="2721040"/>
            <a:ext cx="632396" cy="524247"/>
          </a:xfrm>
          <a:prstGeom prst="bentConnector2">
            <a:avLst/>
          </a:prstGeom>
          <a:ln>
            <a:headEnd type="triangle"/>
            <a:tailEnd type="triangle"/>
          </a:ln>
        </p:spPr>
        <p:style>
          <a:lnRef idx="3">
            <a:schemeClr val="accent1"/>
          </a:lnRef>
          <a:fillRef idx="0">
            <a:schemeClr val="accent1"/>
          </a:fillRef>
          <a:effectRef idx="2">
            <a:schemeClr val="accent1"/>
          </a:effectRef>
          <a:fontRef idx="minor">
            <a:schemeClr val="tx1"/>
          </a:fontRef>
        </p:style>
      </p:cxnSp>
      <p:pic>
        <p:nvPicPr>
          <p:cNvPr id="34" name="Picture 33"/>
          <p:cNvPicPr>
            <a:picLocks noChangeAspect="1"/>
          </p:cNvPicPr>
          <p:nvPr/>
        </p:nvPicPr>
        <p:blipFill>
          <a:blip r:embed="rId9"/>
          <a:stretch>
            <a:fillRect/>
          </a:stretch>
        </p:blipFill>
        <p:spPr>
          <a:xfrm>
            <a:off x="1798348" y="2850308"/>
            <a:ext cx="789956" cy="789956"/>
          </a:xfrm>
          <a:prstGeom prst="rect">
            <a:avLst/>
          </a:prstGeom>
        </p:spPr>
      </p:pic>
      <p:cxnSp>
        <p:nvCxnSpPr>
          <p:cNvPr id="37" name="Elbow Connector 36"/>
          <p:cNvCxnSpPr>
            <a:stCxn id="12" idx="1"/>
            <a:endCxn id="34" idx="3"/>
          </p:cNvCxnSpPr>
          <p:nvPr/>
        </p:nvCxnSpPr>
        <p:spPr>
          <a:xfrm rot="10800000">
            <a:off x="2588305" y="3245287"/>
            <a:ext cx="1099461" cy="1053"/>
          </a:xfrm>
          <a:prstGeom prst="bentConnector3">
            <a:avLst>
              <a:gd name="adj1" fmla="val 50000"/>
            </a:avLst>
          </a:prstGeom>
          <a:ln>
            <a:headEnd type="triangle"/>
            <a:tailEnd type="triangle"/>
          </a:ln>
        </p:spPr>
        <p:style>
          <a:lnRef idx="3">
            <a:schemeClr val="accent1"/>
          </a:lnRef>
          <a:fillRef idx="0">
            <a:schemeClr val="accent1"/>
          </a:fillRef>
          <a:effectRef idx="2">
            <a:schemeClr val="accent1"/>
          </a:effectRef>
          <a:fontRef idx="minor">
            <a:schemeClr val="tx1"/>
          </a:fontRef>
        </p:style>
      </p:cxnSp>
      <p:sp>
        <p:nvSpPr>
          <p:cNvPr id="51" name="TextBox 50"/>
          <p:cNvSpPr txBox="1"/>
          <p:nvPr/>
        </p:nvSpPr>
        <p:spPr>
          <a:xfrm>
            <a:off x="8500053" y="520861"/>
            <a:ext cx="3155654" cy="2123658"/>
          </a:xfrm>
          <a:prstGeom prst="rect">
            <a:avLst/>
          </a:prstGeom>
          <a:noFill/>
        </p:spPr>
        <p:txBody>
          <a:bodyPr wrap="square" rtlCol="0">
            <a:spAutoFit/>
          </a:bodyPr>
          <a:lstStyle/>
          <a:p>
            <a:r>
              <a:rPr lang="en-US" sz="1200" dirty="0" smtClean="0">
                <a:solidFill>
                  <a:schemeClr val="accent6"/>
                </a:solidFill>
              </a:rPr>
              <a:t>NOTIFICATION</a:t>
            </a:r>
          </a:p>
          <a:p>
            <a:r>
              <a:rPr lang="en-US" sz="1200" dirty="0"/>
              <a:t>what type of notifications</a:t>
            </a:r>
          </a:p>
          <a:p>
            <a:r>
              <a:rPr lang="en-US" sz="1200" dirty="0"/>
              <a:t>What information can we get from the database</a:t>
            </a:r>
          </a:p>
          <a:p>
            <a:r>
              <a:rPr lang="en-US" sz="1200" dirty="0"/>
              <a:t>what comprises of a notification: what decides why a certain info should come up as a notification?</a:t>
            </a:r>
          </a:p>
          <a:p>
            <a:r>
              <a:rPr lang="en-US" sz="1200" dirty="0"/>
              <a:t>Do we have access to the JD Database?</a:t>
            </a:r>
          </a:p>
          <a:p>
            <a:r>
              <a:rPr lang="en-US" sz="1200" dirty="0"/>
              <a:t>Should we ask John Deere which info is prioritized so it shows up as notification?</a:t>
            </a:r>
          </a:p>
          <a:p>
            <a:endParaRPr lang="en-US" sz="1200" dirty="0">
              <a:solidFill>
                <a:schemeClr val="accent6"/>
              </a:solidFill>
            </a:endParaRPr>
          </a:p>
        </p:txBody>
      </p:sp>
      <p:sp>
        <p:nvSpPr>
          <p:cNvPr id="52" name="TextBox 51"/>
          <p:cNvSpPr txBox="1"/>
          <p:nvPr/>
        </p:nvSpPr>
        <p:spPr>
          <a:xfrm>
            <a:off x="8500053" y="2787998"/>
            <a:ext cx="2183380" cy="276999"/>
          </a:xfrm>
          <a:prstGeom prst="rect">
            <a:avLst/>
          </a:prstGeom>
          <a:noFill/>
        </p:spPr>
        <p:txBody>
          <a:bodyPr wrap="square" rtlCol="0">
            <a:spAutoFit/>
          </a:bodyPr>
          <a:lstStyle/>
          <a:p>
            <a:r>
              <a:rPr lang="en-US" sz="1200" dirty="0" smtClean="0">
                <a:solidFill>
                  <a:schemeClr val="accent6"/>
                </a:solidFill>
              </a:rPr>
              <a:t>NOTES</a:t>
            </a:r>
            <a:endParaRPr lang="en-US" sz="1200" dirty="0">
              <a:solidFill>
                <a:schemeClr val="accent6"/>
              </a:solidFill>
            </a:endParaRPr>
          </a:p>
        </p:txBody>
      </p:sp>
      <p:sp>
        <p:nvSpPr>
          <p:cNvPr id="53" name="TextBox 52"/>
          <p:cNvSpPr txBox="1"/>
          <p:nvPr/>
        </p:nvSpPr>
        <p:spPr>
          <a:xfrm>
            <a:off x="8538996" y="4800697"/>
            <a:ext cx="767050" cy="276999"/>
          </a:xfrm>
          <a:prstGeom prst="rect">
            <a:avLst/>
          </a:prstGeom>
          <a:noFill/>
        </p:spPr>
        <p:txBody>
          <a:bodyPr wrap="square" rtlCol="0">
            <a:spAutoFit/>
          </a:bodyPr>
          <a:lstStyle/>
          <a:p>
            <a:r>
              <a:rPr lang="en-US" sz="1200" dirty="0" smtClean="0">
                <a:solidFill>
                  <a:schemeClr val="accent6"/>
                </a:solidFill>
              </a:rPr>
              <a:t>UPDATE</a:t>
            </a:r>
            <a:endParaRPr lang="en-US" sz="1200" dirty="0">
              <a:solidFill>
                <a:schemeClr val="accent6"/>
              </a:solidFill>
            </a:endParaRPr>
          </a:p>
        </p:txBody>
      </p:sp>
      <p:sp>
        <p:nvSpPr>
          <p:cNvPr id="3" name="TextBox 2"/>
          <p:cNvSpPr txBox="1"/>
          <p:nvPr/>
        </p:nvSpPr>
        <p:spPr>
          <a:xfrm>
            <a:off x="9965803" y="2721039"/>
            <a:ext cx="1678329" cy="1569660"/>
          </a:xfrm>
          <a:prstGeom prst="rect">
            <a:avLst/>
          </a:prstGeom>
          <a:noFill/>
        </p:spPr>
        <p:txBody>
          <a:bodyPr wrap="square" rtlCol="0">
            <a:spAutoFit/>
          </a:bodyPr>
          <a:lstStyle/>
          <a:p>
            <a:pPr marL="171450" indent="-171450">
              <a:buFont typeface="Arial" charset="0"/>
              <a:buChar char="•"/>
            </a:pPr>
            <a:r>
              <a:rPr lang="en-US" sz="1200" dirty="0" smtClean="0"/>
              <a:t>Create note</a:t>
            </a:r>
          </a:p>
          <a:p>
            <a:pPr marL="171450" indent="-171450">
              <a:buFont typeface="Arial" charset="0"/>
              <a:buChar char="•"/>
            </a:pPr>
            <a:r>
              <a:rPr lang="en-US" sz="1200" dirty="0" smtClean="0"/>
              <a:t>Store note in iPhone</a:t>
            </a:r>
          </a:p>
          <a:p>
            <a:pPr marL="171450" indent="-171450">
              <a:buFont typeface="Arial" charset="0"/>
              <a:buChar char="•"/>
            </a:pPr>
            <a:r>
              <a:rPr lang="en-US" sz="1200" dirty="0" smtClean="0"/>
              <a:t>Store note in JD database</a:t>
            </a:r>
          </a:p>
          <a:p>
            <a:pPr marL="171450" indent="-171450">
              <a:buFont typeface="Arial" charset="0"/>
              <a:buChar char="•"/>
            </a:pPr>
            <a:r>
              <a:rPr lang="en-US" sz="1200" dirty="0" smtClean="0"/>
              <a:t>Review note in iPhone</a:t>
            </a:r>
          </a:p>
          <a:p>
            <a:pPr marL="171450" indent="-171450">
              <a:buFont typeface="Arial" charset="0"/>
              <a:buChar char="•"/>
            </a:pPr>
            <a:r>
              <a:rPr lang="en-US" sz="1200" dirty="0" smtClean="0"/>
              <a:t>Review note in other JD application</a:t>
            </a:r>
          </a:p>
        </p:txBody>
      </p:sp>
      <p:sp>
        <p:nvSpPr>
          <p:cNvPr id="8" name="TextBox 7"/>
          <p:cNvSpPr txBox="1"/>
          <p:nvPr/>
        </p:nvSpPr>
        <p:spPr>
          <a:xfrm>
            <a:off x="9977378" y="4716305"/>
            <a:ext cx="1678329" cy="830997"/>
          </a:xfrm>
          <a:prstGeom prst="rect">
            <a:avLst/>
          </a:prstGeom>
          <a:noFill/>
        </p:spPr>
        <p:txBody>
          <a:bodyPr wrap="square" rtlCol="0">
            <a:spAutoFit/>
          </a:bodyPr>
          <a:lstStyle/>
          <a:p>
            <a:pPr marL="171450" indent="-171450">
              <a:buFont typeface="Arial" charset="0"/>
              <a:buChar char="•"/>
            </a:pPr>
            <a:r>
              <a:rPr lang="en-US" sz="1200" dirty="0" smtClean="0"/>
              <a:t>User asks update of nearby field</a:t>
            </a:r>
          </a:p>
          <a:p>
            <a:pPr marL="171450" indent="-171450">
              <a:buFont typeface="Arial" charset="0"/>
              <a:buChar char="•"/>
            </a:pPr>
            <a:r>
              <a:rPr lang="en-US" sz="1200" dirty="0" smtClean="0"/>
              <a:t>Siri calculate nearby field and give update</a:t>
            </a:r>
            <a:endParaRPr lang="en-US" sz="1200" dirty="0"/>
          </a:p>
        </p:txBody>
      </p:sp>
    </p:spTree>
    <p:extLst>
      <p:ext uri="{BB962C8B-B14F-4D97-AF65-F5344CB8AC3E}">
        <p14:creationId xmlns:p14="http://schemas.microsoft.com/office/powerpoint/2010/main" val="6065181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chemeClr val="accent6"/>
                </a:solidFill>
                <a:latin typeface="+mn-lt"/>
              </a:rPr>
              <a:t>Drivers</a:t>
            </a:r>
            <a:endParaRPr lang="en-US" dirty="0">
              <a:solidFill>
                <a:schemeClr val="accent6"/>
              </a:solidFill>
              <a:latin typeface="+mn-lt"/>
            </a:endParaRP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23739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chemeClr val="accent6"/>
                </a:solidFill>
                <a:latin typeface="+mn-lt"/>
              </a:rPr>
              <a:t>Project architecture</a:t>
            </a:r>
            <a:endParaRPr lang="en-US" dirty="0">
              <a:solidFill>
                <a:schemeClr val="accent6"/>
              </a:solidFill>
              <a:latin typeface="+mn-lt"/>
            </a:endParaRP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933013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Prototype</a:t>
            </a: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9429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To be implemented/achieved</a:t>
            </a: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21460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Future improvement</a:t>
            </a: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69176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Future improvement</a:t>
            </a: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773584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417</Words>
  <Application>Microsoft Office PowerPoint</Application>
  <PresentationFormat>Breitbild</PresentationFormat>
  <Paragraphs>58</Paragraphs>
  <Slides>10</Slides>
  <Notes>10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10</vt:i4>
      </vt:variant>
    </vt:vector>
  </HeadingPairs>
  <TitlesOfParts>
    <vt:vector size="14" baseType="lpstr">
      <vt:lpstr>Arial</vt:lpstr>
      <vt:lpstr>Calibri</vt:lpstr>
      <vt:lpstr>Calibri Light</vt:lpstr>
      <vt:lpstr>Office Theme</vt:lpstr>
      <vt:lpstr>Scenario</vt:lpstr>
      <vt:lpstr>Features</vt:lpstr>
      <vt:lpstr>Use case</vt:lpstr>
      <vt:lpstr>Drivers</vt:lpstr>
      <vt:lpstr>Project architecture</vt:lpstr>
      <vt:lpstr>Prototype</vt:lpstr>
      <vt:lpstr>To be implemented/achieved</vt:lpstr>
      <vt:lpstr>Future improvement</vt:lpstr>
      <vt:lpstr>Future improvement</vt:lpstr>
      <vt:lpstr>Project management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Functional Requirements</dc:title>
  <dc:creator>Md. Nabid Imteaj</dc:creator>
  <cp:lastModifiedBy>Anwari, Mahrukh</cp:lastModifiedBy>
  <cp:revision>20</cp:revision>
  <dcterms:created xsi:type="dcterms:W3CDTF">2019-10-21T07:54:10Z</dcterms:created>
  <dcterms:modified xsi:type="dcterms:W3CDTF">2019-10-22T13:35:56Z</dcterms:modified>
</cp:coreProperties>
</file>

<file path=docProps/thumbnail.jpeg>
</file>